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9" r:id="rId3"/>
    <p:sldId id="28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9" r:id="rId12"/>
    <p:sldId id="264" r:id="rId13"/>
    <p:sldId id="265" r:id="rId14"/>
    <p:sldId id="266" r:id="rId15"/>
    <p:sldId id="267" r:id="rId16"/>
    <p:sldId id="280" r:id="rId17"/>
    <p:sldId id="270" r:id="rId18"/>
    <p:sldId id="27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E1A39A-21C2-4674-BF3B-E0EF6F62D969}" v="197" dt="2021-06-08T19:08:56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3"/>
    <p:restoredTop sz="94702"/>
  </p:normalViewPr>
  <p:slideViewPr>
    <p:cSldViewPr snapToGrid="0" snapToObjects="1">
      <p:cViewPr varScale="1">
        <p:scale>
          <a:sx n="80" d="100"/>
          <a:sy n="8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Orme" userId="c769fb785bf3e923" providerId="LiveId" clId="{9EE1A39A-21C2-4674-BF3B-E0EF6F62D969}"/>
    <pc:docChg chg="undo custSel addSld delSld modSld">
      <pc:chgData name="Andrew Orme" userId="c769fb785bf3e923" providerId="LiveId" clId="{9EE1A39A-21C2-4674-BF3B-E0EF6F62D969}" dt="2021-06-08T19:09:06.544" v="390" actId="1076"/>
      <pc:docMkLst>
        <pc:docMk/>
      </pc:docMkLst>
      <pc:sldChg chg="new del">
        <pc:chgData name="Andrew Orme" userId="c769fb785bf3e923" providerId="LiveId" clId="{9EE1A39A-21C2-4674-BF3B-E0EF6F62D969}" dt="2021-06-03T09:17:12.519" v="1" actId="47"/>
        <pc:sldMkLst>
          <pc:docMk/>
          <pc:sldMk cId="1013216086" sldId="274"/>
        </pc:sldMkLst>
      </pc:sldChg>
      <pc:sldChg chg="addSp modSp add del mod setBg">
        <pc:chgData name="Andrew Orme" userId="c769fb785bf3e923" providerId="LiveId" clId="{9EE1A39A-21C2-4674-BF3B-E0EF6F62D969}" dt="2021-06-04T19:34:17.684" v="346" actId="47"/>
        <pc:sldMkLst>
          <pc:docMk/>
          <pc:sldMk cId="2649662470" sldId="274"/>
        </pc:sldMkLst>
        <pc:spChg chg="mod">
          <ac:chgData name="Andrew Orme" userId="c769fb785bf3e923" providerId="LiveId" clId="{9EE1A39A-21C2-4674-BF3B-E0EF6F62D969}" dt="2021-06-03T09:50:14.695" v="115" actId="20577"/>
          <ac:spMkLst>
            <pc:docMk/>
            <pc:sldMk cId="2649662470" sldId="274"/>
            <ac:spMk id="12" creationId="{9FDC5FED-E417-417F-A626-EF228A493282}"/>
          </ac:spMkLst>
        </pc:spChg>
        <pc:picChg chg="add ord">
          <ac:chgData name="Andrew Orme" userId="c769fb785bf3e923" providerId="LiveId" clId="{9EE1A39A-21C2-4674-BF3B-E0EF6F62D969}" dt="2021-06-03T09:36:23.816" v="35" actId="167"/>
          <ac:picMkLst>
            <pc:docMk/>
            <pc:sldMk cId="2649662470" sldId="274"/>
            <ac:picMk id="2" creationId="{92690C6A-09E9-47E7-82D5-D16126F3AD30}"/>
          </ac:picMkLst>
        </pc:picChg>
      </pc:sldChg>
      <pc:sldChg chg="del">
        <pc:chgData name="Andrew Orme" userId="c769fb785bf3e923" providerId="LiveId" clId="{9EE1A39A-21C2-4674-BF3B-E0EF6F62D969}" dt="2021-06-03T09:17:30.578" v="2" actId="47"/>
        <pc:sldMkLst>
          <pc:docMk/>
          <pc:sldMk cId="2842119298" sldId="274"/>
        </pc:sldMkLst>
      </pc:sldChg>
      <pc:sldChg chg="addSp delSp modSp new del mod">
        <pc:chgData name="Andrew Orme" userId="c769fb785bf3e923" providerId="LiveId" clId="{9EE1A39A-21C2-4674-BF3B-E0EF6F62D969}" dt="2021-06-03T09:35:57.245" v="33" actId="47"/>
        <pc:sldMkLst>
          <pc:docMk/>
          <pc:sldMk cId="1785496833" sldId="275"/>
        </pc:sldMkLst>
        <pc:spChg chg="del">
          <ac:chgData name="Andrew Orme" userId="c769fb785bf3e923" providerId="LiveId" clId="{9EE1A39A-21C2-4674-BF3B-E0EF6F62D969}" dt="2021-06-03T09:22:10.195" v="5" actId="478"/>
          <ac:spMkLst>
            <pc:docMk/>
            <pc:sldMk cId="1785496833" sldId="275"/>
            <ac:spMk id="2" creationId="{C800F3E0-7BC8-4E33-AA41-B8C06B39559B}"/>
          </ac:spMkLst>
        </pc:spChg>
        <pc:spChg chg="del">
          <ac:chgData name="Andrew Orme" userId="c769fb785bf3e923" providerId="LiveId" clId="{9EE1A39A-21C2-4674-BF3B-E0EF6F62D969}" dt="2021-06-03T09:22:11.968" v="6" actId="478"/>
          <ac:spMkLst>
            <pc:docMk/>
            <pc:sldMk cId="1785496833" sldId="275"/>
            <ac:spMk id="3" creationId="{5CF484C8-7DCE-4E2A-8E84-D1B7EB516496}"/>
          </ac:spMkLst>
        </pc:spChg>
        <pc:spChg chg="add mod">
          <ac:chgData name="Andrew Orme" userId="c769fb785bf3e923" providerId="LiveId" clId="{9EE1A39A-21C2-4674-BF3B-E0EF6F62D969}" dt="2021-06-03T09:33:34.628" v="16" actId="207"/>
          <ac:spMkLst>
            <pc:docMk/>
            <pc:sldMk cId="1785496833" sldId="275"/>
            <ac:spMk id="6" creationId="{21DA2039-6DD5-481C-97C1-74003696EC0D}"/>
          </ac:spMkLst>
        </pc:spChg>
        <pc:spChg chg="add mod">
          <ac:chgData name="Andrew Orme" userId="c769fb785bf3e923" providerId="LiveId" clId="{9EE1A39A-21C2-4674-BF3B-E0EF6F62D969}" dt="2021-06-03T09:33:50.681" v="20" actId="207"/>
          <ac:spMkLst>
            <pc:docMk/>
            <pc:sldMk cId="1785496833" sldId="275"/>
            <ac:spMk id="7" creationId="{B2384BB6-64A8-4784-A9B5-7578BD01A0F8}"/>
          </ac:spMkLst>
        </pc:spChg>
        <pc:spChg chg="add mod">
          <ac:chgData name="Andrew Orme" userId="c769fb785bf3e923" providerId="LiveId" clId="{9EE1A39A-21C2-4674-BF3B-E0EF6F62D969}" dt="2021-06-03T09:34:02.262" v="23" actId="207"/>
          <ac:spMkLst>
            <pc:docMk/>
            <pc:sldMk cId="1785496833" sldId="275"/>
            <ac:spMk id="8" creationId="{8FD49096-3E64-4EF4-8A74-C1DA7E8FAB92}"/>
          </ac:spMkLst>
        </pc:spChg>
        <pc:picChg chg="add mod modCrop">
          <ac:chgData name="Andrew Orme" userId="c769fb785bf3e923" providerId="LiveId" clId="{9EE1A39A-21C2-4674-BF3B-E0EF6F62D969}" dt="2021-06-03T09:24:26.188" v="12" actId="14100"/>
          <ac:picMkLst>
            <pc:docMk/>
            <pc:sldMk cId="1785496833" sldId="275"/>
            <ac:picMk id="5" creationId="{E9204987-FA1D-4B2D-B6F2-816FA26151EF}"/>
          </ac:picMkLst>
        </pc:picChg>
      </pc:sldChg>
      <pc:sldChg chg="addSp delSp modSp new del mod">
        <pc:chgData name="Andrew Orme" userId="c769fb785bf3e923" providerId="LiveId" clId="{9EE1A39A-21C2-4674-BF3B-E0EF6F62D969}" dt="2021-06-04T19:34:14.807" v="345" actId="47"/>
        <pc:sldMkLst>
          <pc:docMk/>
          <pc:sldMk cId="3332812091" sldId="276"/>
        </pc:sldMkLst>
        <pc:spChg chg="del">
          <ac:chgData name="Andrew Orme" userId="c769fb785bf3e923" providerId="LiveId" clId="{9EE1A39A-21C2-4674-BF3B-E0EF6F62D969}" dt="2021-06-03T09:34:40.354" v="25" actId="478"/>
          <ac:spMkLst>
            <pc:docMk/>
            <pc:sldMk cId="3332812091" sldId="276"/>
            <ac:spMk id="2" creationId="{5617BA7E-763A-463D-B78C-394F86C94EDD}"/>
          </ac:spMkLst>
        </pc:spChg>
        <pc:spChg chg="del">
          <ac:chgData name="Andrew Orme" userId="c769fb785bf3e923" providerId="LiveId" clId="{9EE1A39A-21C2-4674-BF3B-E0EF6F62D969}" dt="2021-06-03T09:34:42.449" v="26" actId="478"/>
          <ac:spMkLst>
            <pc:docMk/>
            <pc:sldMk cId="3332812091" sldId="276"/>
            <ac:spMk id="3" creationId="{93372AC5-2E10-4CC6-A749-41AA91571900}"/>
          </ac:spMkLst>
        </pc:spChg>
        <pc:picChg chg="add mod modCrop">
          <ac:chgData name="Andrew Orme" userId="c769fb785bf3e923" providerId="LiveId" clId="{9EE1A39A-21C2-4674-BF3B-E0EF6F62D969}" dt="2021-06-03T09:35:52.174" v="32" actId="14100"/>
          <ac:picMkLst>
            <pc:docMk/>
            <pc:sldMk cId="3332812091" sldId="276"/>
            <ac:picMk id="5" creationId="{4C184B41-8E68-4B40-BB64-7C96821C6541}"/>
          </ac:picMkLst>
        </pc:picChg>
      </pc:sldChg>
      <pc:sldChg chg="del">
        <pc:chgData name="Andrew Orme" userId="c769fb785bf3e923" providerId="LiveId" clId="{9EE1A39A-21C2-4674-BF3B-E0EF6F62D969}" dt="2021-06-04T19:34:19.190" v="347" actId="47"/>
        <pc:sldMkLst>
          <pc:docMk/>
          <pc:sldMk cId="3143533760" sldId="277"/>
        </pc:sldMkLst>
      </pc:sldChg>
      <pc:sldChg chg="addSp delSp modSp new del mod">
        <pc:chgData name="Andrew Orme" userId="c769fb785bf3e923" providerId="LiveId" clId="{9EE1A39A-21C2-4674-BF3B-E0EF6F62D969}" dt="2021-06-04T18:57:34.224" v="120" actId="47"/>
        <pc:sldMkLst>
          <pc:docMk/>
          <pc:sldMk cId="2459791599" sldId="278"/>
        </pc:sldMkLst>
        <pc:picChg chg="add del ord">
          <ac:chgData name="Andrew Orme" userId="c769fb785bf3e923" providerId="LiveId" clId="{9EE1A39A-21C2-4674-BF3B-E0EF6F62D969}" dt="2021-06-04T18:57:32.300" v="119" actId="478"/>
          <ac:picMkLst>
            <pc:docMk/>
            <pc:sldMk cId="2459791599" sldId="278"/>
            <ac:picMk id="4" creationId="{5D1EEA38-3B99-4557-B4DC-6E59081CBAD9}"/>
          </ac:picMkLst>
        </pc:picChg>
      </pc:sldChg>
      <pc:sldChg chg="addSp delSp modSp mod delAnim modAnim">
        <pc:chgData name="Andrew Orme" userId="c769fb785bf3e923" providerId="LiveId" clId="{9EE1A39A-21C2-4674-BF3B-E0EF6F62D969}" dt="2021-06-08T19:09:06.544" v="390" actId="1076"/>
        <pc:sldMkLst>
          <pc:docMk/>
          <pc:sldMk cId="2044616019" sldId="279"/>
        </pc:sldMkLst>
        <pc:spChg chg="mod">
          <ac:chgData name="Andrew Orme" userId="c769fb785bf3e923" providerId="LiveId" clId="{9EE1A39A-21C2-4674-BF3B-E0EF6F62D969}" dt="2021-06-04T18:59:20.150" v="150" actId="14100"/>
          <ac:spMkLst>
            <pc:docMk/>
            <pc:sldMk cId="2044616019" sldId="279"/>
            <ac:spMk id="9" creationId="{98EF40B1-1D55-4334-BD55-C791B6591024}"/>
          </ac:spMkLst>
        </pc:spChg>
        <pc:spChg chg="del">
          <ac:chgData name="Andrew Orme" userId="c769fb785bf3e923" providerId="LiveId" clId="{9EE1A39A-21C2-4674-BF3B-E0EF6F62D969}" dt="2021-06-04T19:06:16.702" v="157" actId="478"/>
          <ac:spMkLst>
            <pc:docMk/>
            <pc:sldMk cId="2044616019" sldId="279"/>
            <ac:spMk id="10" creationId="{E8097093-0184-486C-96A1-2CFD87CC9364}"/>
          </ac:spMkLst>
        </pc:spChg>
        <pc:spChg chg="mod">
          <ac:chgData name="Andrew Orme" userId="c769fb785bf3e923" providerId="LiveId" clId="{9EE1A39A-21C2-4674-BF3B-E0EF6F62D969}" dt="2021-06-08T19:09:06.544" v="390" actId="1076"/>
          <ac:spMkLst>
            <pc:docMk/>
            <pc:sldMk cId="2044616019" sldId="279"/>
            <ac:spMk id="11" creationId="{0D73852A-F13D-46B8-9EEE-A69F93F48906}"/>
          </ac:spMkLst>
        </pc:spChg>
        <pc:spChg chg="add mod">
          <ac:chgData name="Andrew Orme" userId="c769fb785bf3e923" providerId="LiveId" clId="{9EE1A39A-21C2-4674-BF3B-E0EF6F62D969}" dt="2021-06-08T19:08:56.918" v="389" actId="20577"/>
          <ac:spMkLst>
            <pc:docMk/>
            <pc:sldMk cId="2044616019" sldId="279"/>
            <ac:spMk id="12" creationId="{F71AB5F3-BEB0-457D-B984-D5AF8B2B7311}"/>
          </ac:spMkLst>
        </pc:spChg>
        <pc:picChg chg="add mod ord">
          <ac:chgData name="Andrew Orme" userId="c769fb785bf3e923" providerId="LiveId" clId="{9EE1A39A-21C2-4674-BF3B-E0EF6F62D969}" dt="2021-06-04T19:09:14.271" v="284" actId="1076"/>
          <ac:picMkLst>
            <pc:docMk/>
            <pc:sldMk cId="2044616019" sldId="279"/>
            <ac:picMk id="2" creationId="{7FFCC666-79CF-4371-AE85-CADC5CE0504E}"/>
          </ac:picMkLst>
        </pc:picChg>
        <pc:picChg chg="del">
          <ac:chgData name="Andrew Orme" userId="c769fb785bf3e923" providerId="LiveId" clId="{9EE1A39A-21C2-4674-BF3B-E0EF6F62D969}" dt="2021-06-04T19:04:03.555" v="151" actId="478"/>
          <ac:picMkLst>
            <pc:docMk/>
            <pc:sldMk cId="2044616019" sldId="279"/>
            <ac:picMk id="4" creationId="{F82DE046-6619-47E3-8EF9-6A83E612EF9F}"/>
          </ac:picMkLst>
        </pc:picChg>
        <pc:picChg chg="add mod modCrop">
          <ac:chgData name="Andrew Orme" userId="c769fb785bf3e923" providerId="LiveId" clId="{9EE1A39A-21C2-4674-BF3B-E0EF6F62D969}" dt="2021-06-04T19:04:21.231" v="156" actId="1076"/>
          <ac:picMkLst>
            <pc:docMk/>
            <pc:sldMk cId="2044616019" sldId="279"/>
            <ac:picMk id="5" creationId="{4F28CF3F-8158-46A7-BC13-B4007CBDECD9}"/>
          </ac:picMkLst>
        </pc:picChg>
      </pc:sldChg>
      <pc:sldChg chg="addSp delSp modSp new mod modAnim">
        <pc:chgData name="Andrew Orme" userId="c769fb785bf3e923" providerId="LiveId" clId="{9EE1A39A-21C2-4674-BF3B-E0EF6F62D969}" dt="2021-06-04T20:25:51.035" v="368" actId="14100"/>
        <pc:sldMkLst>
          <pc:docMk/>
          <pc:sldMk cId="3183919440" sldId="280"/>
        </pc:sldMkLst>
        <pc:spChg chg="del">
          <ac:chgData name="Andrew Orme" userId="c769fb785bf3e923" providerId="LiveId" clId="{9EE1A39A-21C2-4674-BF3B-E0EF6F62D969}" dt="2021-06-04T20:25:14.316" v="361" actId="478"/>
          <ac:spMkLst>
            <pc:docMk/>
            <pc:sldMk cId="3183919440" sldId="280"/>
            <ac:spMk id="2" creationId="{E647C18E-1887-45AD-833D-4AD533A09047}"/>
          </ac:spMkLst>
        </pc:spChg>
        <pc:spChg chg="del">
          <ac:chgData name="Andrew Orme" userId="c769fb785bf3e923" providerId="LiveId" clId="{9EE1A39A-21C2-4674-BF3B-E0EF6F62D969}" dt="2021-06-04T20:22:57.559" v="354"/>
          <ac:spMkLst>
            <pc:docMk/>
            <pc:sldMk cId="3183919440" sldId="280"/>
            <ac:spMk id="3" creationId="{816335C0-DB7C-4BE8-9F61-99FE3230BBA8}"/>
          </ac:spMkLst>
        </pc:spChg>
        <pc:spChg chg="add del mod">
          <ac:chgData name="Andrew Orme" userId="c769fb785bf3e923" providerId="LiveId" clId="{9EE1A39A-21C2-4674-BF3B-E0EF6F62D969}" dt="2021-06-04T20:25:10.948" v="360" actId="478"/>
          <ac:spMkLst>
            <pc:docMk/>
            <pc:sldMk cId="3183919440" sldId="280"/>
            <ac:spMk id="7" creationId="{88AA007E-D93E-42F7-A844-CEE392FADD94}"/>
          </ac:spMkLst>
        </pc:spChg>
        <pc:picChg chg="add del mod ord">
          <ac:chgData name="Andrew Orme" userId="c769fb785bf3e923" providerId="LiveId" clId="{9EE1A39A-21C2-4674-BF3B-E0EF6F62D969}" dt="2021-06-04T20:25:10.948" v="360" actId="478"/>
          <ac:picMkLst>
            <pc:docMk/>
            <pc:sldMk cId="3183919440" sldId="280"/>
            <ac:picMk id="4" creationId="{C9A7D147-49EE-472C-9179-D4559A7999FE}"/>
          </ac:picMkLst>
        </pc:picChg>
        <pc:picChg chg="add mod">
          <ac:chgData name="Andrew Orme" userId="c769fb785bf3e923" providerId="LiveId" clId="{9EE1A39A-21C2-4674-BF3B-E0EF6F62D969}" dt="2021-06-04T20:25:51.035" v="368" actId="14100"/>
          <ac:picMkLst>
            <pc:docMk/>
            <pc:sldMk cId="3183919440" sldId="280"/>
            <ac:picMk id="5" creationId="{B1ED1E9D-1211-4D1C-8018-74F2F4096790}"/>
          </ac:picMkLst>
        </pc:picChg>
      </pc:sldChg>
      <pc:sldChg chg="addSp delSp modSp new mod modAnim">
        <pc:chgData name="Andrew Orme" userId="c769fb785bf3e923" providerId="LiveId" clId="{9EE1A39A-21C2-4674-BF3B-E0EF6F62D969}" dt="2021-06-04T20:30:59.349" v="388" actId="14100"/>
        <pc:sldMkLst>
          <pc:docMk/>
          <pc:sldMk cId="3137061344" sldId="281"/>
        </pc:sldMkLst>
        <pc:spChg chg="del">
          <ac:chgData name="Andrew Orme" userId="c769fb785bf3e923" providerId="LiveId" clId="{9EE1A39A-21C2-4674-BF3B-E0EF6F62D969}" dt="2021-06-04T20:30:21.172" v="384" actId="478"/>
          <ac:spMkLst>
            <pc:docMk/>
            <pc:sldMk cId="3137061344" sldId="281"/>
            <ac:spMk id="2" creationId="{3DAF947D-008B-42D5-9B28-09D6020CBDEE}"/>
          </ac:spMkLst>
        </pc:spChg>
        <pc:spChg chg="add del">
          <ac:chgData name="Andrew Orme" userId="c769fb785bf3e923" providerId="LiveId" clId="{9EE1A39A-21C2-4674-BF3B-E0EF6F62D969}" dt="2021-06-04T20:30:23.924" v="385" actId="478"/>
          <ac:spMkLst>
            <pc:docMk/>
            <pc:sldMk cId="3137061344" sldId="281"/>
            <ac:spMk id="3" creationId="{44B5CCA7-4A5F-4EE2-9349-405102E2BC77}"/>
          </ac:spMkLst>
        </pc:spChg>
        <pc:picChg chg="add mod ord">
          <ac:chgData name="Andrew Orme" userId="c769fb785bf3e923" providerId="LiveId" clId="{9EE1A39A-21C2-4674-BF3B-E0EF6F62D969}" dt="2021-06-04T20:30:17.368" v="383" actId="167"/>
          <ac:picMkLst>
            <pc:docMk/>
            <pc:sldMk cId="3137061344" sldId="281"/>
            <ac:picMk id="4" creationId="{4C2B6F9F-32FB-49B9-92CA-9D9068DC5D19}"/>
          </ac:picMkLst>
        </pc:picChg>
        <pc:picChg chg="add mod">
          <ac:chgData name="Andrew Orme" userId="c769fb785bf3e923" providerId="LiveId" clId="{9EE1A39A-21C2-4674-BF3B-E0EF6F62D969}" dt="2021-06-04T20:30:10.542" v="382"/>
          <ac:picMkLst>
            <pc:docMk/>
            <pc:sldMk cId="3137061344" sldId="281"/>
            <ac:picMk id="5" creationId="{45388DA4-F713-4120-8292-67D5B2DA1CC7}"/>
          </ac:picMkLst>
        </pc:picChg>
        <pc:picChg chg="add mod">
          <ac:chgData name="Andrew Orme" userId="c769fb785bf3e923" providerId="LiveId" clId="{9EE1A39A-21C2-4674-BF3B-E0EF6F62D969}" dt="2021-06-04T20:30:59.349" v="388" actId="14100"/>
          <ac:picMkLst>
            <pc:docMk/>
            <pc:sldMk cId="3137061344" sldId="281"/>
            <ac:picMk id="6" creationId="{EDDBD3D1-BF40-4AA3-8F5A-0EA55EDDCC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9460E-38AB-4361-A8CC-58012824001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92E00-7239-4B43-9F98-7F31DCA8C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957687/2019_Final_emissions_statistics_one_page_summary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957687/2019_Final_emissions_statistics_one_page_summary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future/article/20200317-climate-change-cut-carbon-emissions-from-your-commut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australia-5647954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ssets.publishing.service.gov.uk/government/uploads/system/uploads/attachment_data/file/957687/2019_Final_emissions_statistics_one_page_summary.pdf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plondon.ac.uk/projects/outputs/every-breath-we-take-lifelong-impact-air-pollutio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physical-activity-guidelines-infographic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tfl.gov.uk/walking-cycling-economic-benefits-summary-pack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acfoundation.org/research/mobility/spaced-out-perspectives-on-parkin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kecitizens.net/efficiency-master-for-modes-of-transportatio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v.uk/guidance/coronavirus-covid-19-safer-travel-guidance-for-passengers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GyONofhi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(27% of total UK greenhouse gas emissions in 2019). Other sources of air pollution include energy production, agriculture, industry and residential homes.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2019 UK greenhouse gas emissions: summary (publishing.service.gov.uk)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394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Low traffic neighbourhoods  have restricted the access to traffic to encourage walking and cycling.</a:t>
            </a:r>
          </a:p>
          <a:p>
            <a:r>
              <a:rPr lang="en-GB" dirty="0"/>
              <a:t>The School Streets scheme closes roads to traffic at drop off and pick up times to make travelling to schools safer and healthier.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096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features can make streets more people-friendly and enjoyable? </a:t>
            </a:r>
          </a:p>
          <a:p>
            <a:r>
              <a:rPr lang="en-GB" dirty="0"/>
              <a:t>Seating and cafes where people can meet and chat, trees for shade, play areas, cycle paths, flowers and plants to encourage wildlife.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78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Clean Air Day is a chance to raise awareness about the problems caused by air pollution and to encourage people to help to breathe cleaner air.  </a:t>
            </a:r>
          </a:p>
          <a:p>
            <a:r>
              <a:rPr lang="en-GB" dirty="0"/>
              <a:t>Let’s think of some reasons to persuade people to leave their cars at home.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574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People have enjoyed quieter neighbourhoods and streets. Birdsong could be heard again!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How did the Government get their Covid-19 messages out to the general public? </a:t>
            </a:r>
          </a:p>
          <a:p>
            <a:endParaRPr lang="en-GB" dirty="0"/>
          </a:p>
          <a:p>
            <a:r>
              <a:rPr lang="en-GB" dirty="0"/>
              <a:t>What will happen when the lockdown is over? Will we start driving even more as we avoid public transport?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007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How did the Government get their Covid-19 messages out to the general public?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349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(27% of total UK greenhouse gas emissions in 2019). Other sources of air pollution include energy production, agriculture, industry and residential homes.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2019 UK greenhouse gas emissions: summary (publishing.service.gov.uk)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357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How our daily travel harms the planet - BBC Future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7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Australia floods: Saving a home from fires only to lose it in floods - BBC News</a:t>
            </a:r>
            <a:endParaRPr lang="en-GB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Burning fossil fuels like oil, coal and gas creates greenhouse gases.</a:t>
            </a:r>
          </a:p>
          <a:p>
            <a:r>
              <a:rPr lang="en-GB" dirty="0">
                <a:hlinkClick r:id="rId4"/>
              </a:rPr>
              <a:t>2019 UK greenhouse gas emissions: summary (publishing.service.gov.uk)</a:t>
            </a:r>
            <a:endParaRPr lang="en-GB" dirty="0"/>
          </a:p>
          <a:p>
            <a:r>
              <a:rPr lang="en-GB" dirty="0"/>
              <a:t>Greenhouse gases are also produced by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heating and cooking in our homes, industry, farming, waste management and  deforestation</a:t>
            </a:r>
          </a:p>
          <a:p>
            <a:endParaRPr lang="en-GB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55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Every breath we take: the lifelong impact of air pollution | RCP London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056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Young people are recommended to have 60 minutes of physical activity each day.</a:t>
            </a:r>
          </a:p>
          <a:p>
            <a:r>
              <a:rPr lang="en-GB" dirty="0"/>
              <a:t>Adults are recommended to have 150 minutes per week.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Better physical and mental health – people who are physically active found to have 27% fewer days off sick from work.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Physical activity guidelines: infographics - GOV.UK (www.gov.uk)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455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Walking and cycling: the economic benefits (tfl.gov.uk)</a:t>
            </a:r>
            <a:endParaRPr lang="en-GB" dirty="0"/>
          </a:p>
          <a:p>
            <a:r>
              <a:rPr lang="en-GB" dirty="0">
                <a:hlinkClick r:id="rId4"/>
              </a:rPr>
              <a:t>Spaced Out parking report (racfoundation.org)</a:t>
            </a:r>
            <a:endParaRPr lang="en-GB" dirty="0"/>
          </a:p>
          <a:p>
            <a:r>
              <a:rPr lang="en-GB" dirty="0"/>
              <a:t>Think of all the space that would be freed up if we reduced the number of cars on our roads.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15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Efficiency Master - a Comparison of Different Modes of Transportation (bikecitizens.net)</a:t>
            </a:r>
            <a:endParaRPr lang="en-GB" dirty="0"/>
          </a:p>
          <a:p>
            <a:r>
              <a:rPr lang="en-GB" dirty="0">
                <a:hlinkClick r:id="rId4"/>
              </a:rPr>
              <a:t>Coronavirus (COVID-19): safer travel guidance for passengers - GOV.UK (www.gov.uk)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11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What is a ‘15-minute city’? – YouTube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92E00-7239-4B43-9F98-7F31DCA8C0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10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8627-2E69-B240-AFE1-B3CBFF4F6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66D26-465B-0B48-A48B-DC82CDFDB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BB5FC-5877-0746-BF70-EF6DCFED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31C7B-27CA-E84F-B6CE-EC1C10475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EC508-F07B-2B48-B2A4-8701E078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49F7C-48E0-E041-9B19-8F1A1237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A6AAA-885D-A449-A1F1-91EDC910C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45D3B-9FF3-F54A-B8DB-67126705C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078C8-563A-2441-ABAE-A75B4551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5325C-A953-3D4C-B67F-91BDA7DB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1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573B3-2399-0446-A12B-2C37D31C5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957D7-6BC4-0C49-9160-94828DE17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4FFBB-9B00-B14F-833A-30839FEFA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52E5A-84D4-B240-85A6-D938A17E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6ED89-5D74-AD4A-BA31-26E0CE5C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5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EB5B1-1B8E-D948-8F68-051C716F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95519-73A7-6846-8D32-1E9B5D248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35E86-216E-504F-9BCD-FE7F707A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09752-C3E6-DD4E-B935-267B2A23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DF1E7-A0A3-7341-B142-F860CEA3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3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A12E-52A9-CD41-9598-E165D45D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1EB81-D4FA-5A40-8687-EB1CC4DBB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548C3-236C-4445-A652-79B3F699B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C3523-6030-5741-A5AB-48DC9BC8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93E25-8402-914E-B790-9324121E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3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F679-4B86-6748-9ECF-74D41421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9C081-2BED-2F4D-AF1A-292A70B9C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80310-B8FC-884F-8E10-A11DE01C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641F2-CC11-DC44-8D22-4048DEF1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E1E69-D4AB-B14F-827D-1AD9959B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EEA47-6214-A34A-96F2-FBB0A28B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6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26AEE-B31F-CE45-AE2E-B774695C2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35545-F4D0-5544-B8A9-58B49A3A0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5A3E7-D5B0-FF40-999F-61FBFA52A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84A40-EC03-D84D-85B9-3D2F87B59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1A9DA2-04B8-0344-8711-92A91000F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059EA8-8D49-9B4F-89E2-015D7A8D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D61CB-5EEE-5C4D-A44F-EF21A98A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4A58E-D288-6F43-9DCC-81C13CEA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EF8F7-516D-CB4E-9AE5-8BD3C726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0F818-7D95-B942-BF3D-A1C29E8E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D26B1-32C1-8B4B-9767-C2A04BAB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67C2-CAD1-7E4D-86FA-D33BF649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4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137540-7B45-0542-9641-723A62842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B4D6D-7DF1-F54C-B839-D7F21DF4A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C2184-589A-E34A-9875-F4A77237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3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9470-30C8-C34C-B71D-2118CBC3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FB467-B29B-B24A-AF45-CD2ACB441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CA992-BDE5-A74B-A31E-6306E1662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6433D-8E0C-ED49-9A88-3DE192A7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25A91-0541-A242-B0B1-11A3656A0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ABDCD-9F01-5441-A259-F605A0A1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25B83-9421-2140-9749-6AB9113F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04DC6-B310-F641-A887-B96B3A4FB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28BFD-8663-A940-AA6A-BECC75B7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992AD-89D4-5F4B-A4BF-79CAF0FB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9E515-E3EF-5540-A4D3-116B8D0B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82198-FAC5-8E42-A1A0-2E68A7A0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8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480158-060A-0540-B56A-46B0B6A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CD960-0E92-FF45-B1CC-9688BF7C5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76E5F-5B1E-4A45-B6E5-591E40667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8F5D-FD53-B64B-AF95-D8E871F864B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BA232-7E1D-A545-8D15-E0564D1CB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88892-60D5-F94E-9FDB-A0753D17B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1A29-8006-9548-8DEB-8BEF9D75C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5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7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4.jpe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eS1Ho5wbJc?feature=oembed" TargetMode="External"/><Relationship Id="rId5" Type="http://schemas.openxmlformats.org/officeDocument/2006/relationships/hyperlink" Target="https://www.youtube.com/watch?v=SeS1Ho5wbJc" TargetMode="Externa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jpe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Jg9-wpCazM?feature=oembed" TargetMode="External"/><Relationship Id="rId5" Type="http://schemas.openxmlformats.org/officeDocument/2006/relationships/hyperlink" Target="https://www.youtube.com/watch?v=FJg9-wpCazM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7B44-DB61-6C40-9A88-7E1110194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213" y="1089330"/>
            <a:ext cx="5707587" cy="1433338"/>
          </a:xfrm>
        </p:spPr>
        <p:txBody>
          <a:bodyPr>
            <a:normAutofit fontScale="90000"/>
          </a:bodyPr>
          <a:lstStyle/>
          <a:p>
            <a:pPr defTabSz="914400"/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Air Day 2021</a:t>
            </a:r>
            <a:br>
              <a:rPr lang="en-GB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dirty="0">
              <a:solidFill>
                <a:srgbClr val="00B0F0"/>
              </a:solidFill>
              <a:latin typeface="VAGRundschriftD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9CF98-9209-5F49-A346-99BEC4EA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535" y="2371592"/>
            <a:ext cx="8490956" cy="965771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People-Friendly Streets Competition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ABC9F0D-B9B7-422F-9B6E-E94F4668C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565" y="725442"/>
            <a:ext cx="2016464" cy="10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01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AAA29D-A4FF-4171-97D2-D62A196E2E74}"/>
              </a:ext>
            </a:extLst>
          </p:cNvPr>
          <p:cNvSpPr txBox="1"/>
          <p:nvPr/>
        </p:nvSpPr>
        <p:spPr>
          <a:xfrm>
            <a:off x="4423442" y="2442633"/>
            <a:ext cx="469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One bus can carry the same number of passengers as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30 - 40 cars.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818C9-A7EC-4544-8D54-4EB7D884E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14"/>
          <a:stretch/>
        </p:blipFill>
        <p:spPr>
          <a:xfrm flipH="1">
            <a:off x="808195" y="2123389"/>
            <a:ext cx="3249197" cy="10858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9AA156F-B7A9-4898-A71A-96D75E29EA50}"/>
              </a:ext>
            </a:extLst>
          </p:cNvPr>
          <p:cNvGrpSpPr/>
          <p:nvPr/>
        </p:nvGrpSpPr>
        <p:grpSpPr>
          <a:xfrm>
            <a:off x="1250611" y="613017"/>
            <a:ext cx="9485883" cy="1064254"/>
            <a:chOff x="21046" y="-917904"/>
            <a:chExt cx="8839200" cy="912380"/>
          </a:xfrm>
        </p:grpSpPr>
        <p:pic>
          <p:nvPicPr>
            <p:cNvPr id="7" name="Picture 4" descr="bird.jpg">
              <a:extLst>
                <a:ext uri="{FF2B5EF4-FFF2-40B4-BE49-F238E27FC236}">
                  <a16:creationId xmlns:a16="http://schemas.microsoft.com/office/drawing/2014/main" id="{80C8822E-F7B0-4399-87BA-53A92439A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C4192E16-639E-422C-B8B3-41667B9F553A}"/>
                </a:ext>
              </a:extLst>
            </p:cNvPr>
            <p:cNvSpPr/>
            <p:nvPr/>
          </p:nvSpPr>
          <p:spPr>
            <a:xfrm>
              <a:off x="2362464" y="-917904"/>
              <a:ext cx="6497782" cy="912380"/>
            </a:xfrm>
            <a:prstGeom prst="wedgeEllipseCallout">
              <a:avLst>
                <a:gd name="adj1" fmla="val -63719"/>
                <a:gd name="adj2" fmla="val 166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about using buses or trains?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E683A4-470C-4604-8FFB-9EB066097C62}"/>
              </a:ext>
            </a:extLst>
          </p:cNvPr>
          <p:cNvGrpSpPr/>
          <p:nvPr/>
        </p:nvGrpSpPr>
        <p:grpSpPr>
          <a:xfrm>
            <a:off x="1250611" y="3431011"/>
            <a:ext cx="5584192" cy="2306954"/>
            <a:chOff x="0" y="0"/>
            <a:chExt cx="5584198" cy="23074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A02644-604C-4950-9B8C-A78B4CE3F1A8}"/>
                </a:ext>
              </a:extLst>
            </p:cNvPr>
            <p:cNvGrpSpPr/>
            <p:nvPr/>
          </p:nvGrpSpPr>
          <p:grpSpPr>
            <a:xfrm>
              <a:off x="0" y="0"/>
              <a:ext cx="5584198" cy="2307461"/>
              <a:chOff x="0" y="0"/>
              <a:chExt cx="5584198" cy="230746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6A36D8-DD34-4B30-BD8A-B84535F619B3}"/>
                  </a:ext>
                </a:extLst>
              </p:cNvPr>
              <p:cNvGrpSpPr/>
              <p:nvPr/>
            </p:nvGrpSpPr>
            <p:grpSpPr>
              <a:xfrm>
                <a:off x="0" y="0"/>
                <a:ext cx="5584198" cy="2307461"/>
                <a:chOff x="0" y="0"/>
                <a:chExt cx="6502400" cy="325120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755F3D63-D75D-4D94-91E9-F6F7F63E0D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259247" y="905347"/>
                  <a:ext cx="870585" cy="574040"/>
                </a:xfrm>
                <a:prstGeom prst="hexagon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1D13F07-65A2-400A-BDB3-1FB5EF9EFA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6502400" cy="3251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EBD5DAD-402B-4B21-AE8A-045BDD8F692C}"/>
                    </a:ext>
                  </a:extLst>
                </p:cNvPr>
                <p:cNvGrpSpPr/>
                <p:nvPr/>
              </p:nvGrpSpPr>
              <p:grpSpPr>
                <a:xfrm>
                  <a:off x="426487" y="905347"/>
                  <a:ext cx="705485" cy="755042"/>
                  <a:chOff x="28135" y="0"/>
                  <a:chExt cx="705485" cy="755042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EC34DF44-D657-46B1-B15E-B3C07ABE8A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28135" y="0"/>
                    <a:ext cx="705485" cy="570865"/>
                  </a:xfrm>
                  <a:prstGeom prst="rect">
                    <a:avLst/>
                  </a:prstGeom>
                </p:spPr>
              </p:pic>
              <p:sp>
                <p:nvSpPr>
                  <p:cNvPr id="20" name="Block Arc 19">
                    <a:extLst>
                      <a:ext uri="{FF2B5EF4-FFF2-40B4-BE49-F238E27FC236}">
                        <a16:creationId xmlns:a16="http://schemas.microsoft.com/office/drawing/2014/main" id="{4B52EA94-0A9B-4844-95D0-8E314BFEF12F}"/>
                      </a:ext>
                    </a:extLst>
                  </p:cNvPr>
                  <p:cNvSpPr/>
                  <p:nvPr/>
                </p:nvSpPr>
                <p:spPr>
                  <a:xfrm rot="20276125">
                    <a:off x="28492" y="346563"/>
                    <a:ext cx="130685" cy="408479"/>
                  </a:xfrm>
                  <a:prstGeom prst="blockArc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74635E8-5AD3-452A-9EAF-697D180039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359" y="1631147"/>
                  <a:ext cx="995882" cy="758263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B3AFD8B-8A22-45DF-BE53-D01A0D6D9EC3}"/>
                  </a:ext>
                </a:extLst>
              </p:cNvPr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24" y="1383175"/>
                <a:ext cx="613410" cy="266065"/>
              </a:xfrm>
              <a:prstGeom prst="rect">
                <a:avLst/>
              </a:prstGeom>
            </p:spPr>
          </p:pic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84F7D3-42EC-414C-AEA9-AFBB7D19B6CD}"/>
                </a:ext>
              </a:extLst>
            </p:cNvPr>
            <p:cNvSpPr/>
            <p:nvPr/>
          </p:nvSpPr>
          <p:spPr>
            <a:xfrm>
              <a:off x="2981739" y="771276"/>
              <a:ext cx="278130" cy="1587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DF65E7-0E4A-498E-990F-1AD8B68FA29B}"/>
                </a:ext>
              </a:extLst>
            </p:cNvPr>
            <p:cNvSpPr/>
            <p:nvPr/>
          </p:nvSpPr>
          <p:spPr>
            <a:xfrm>
              <a:off x="532737" y="771276"/>
              <a:ext cx="278296" cy="15902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797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5915F8-CF07-4135-B338-DCA8C33361EA}"/>
              </a:ext>
            </a:extLst>
          </p:cNvPr>
          <p:cNvGrpSpPr/>
          <p:nvPr/>
        </p:nvGrpSpPr>
        <p:grpSpPr>
          <a:xfrm>
            <a:off x="683996" y="443798"/>
            <a:ext cx="9918934" cy="1266941"/>
            <a:chOff x="21046" y="-917904"/>
            <a:chExt cx="8839200" cy="1086143"/>
          </a:xfrm>
        </p:grpSpPr>
        <p:pic>
          <p:nvPicPr>
            <p:cNvPr id="5" name="Picture 4" descr="bird.jpg">
              <a:extLst>
                <a:ext uri="{FF2B5EF4-FFF2-40B4-BE49-F238E27FC236}">
                  <a16:creationId xmlns:a16="http://schemas.microsoft.com/office/drawing/2014/main" id="{DDBA21CD-D6D6-43DB-A9E8-CB78D1835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8514F985-3CCD-4342-92D1-07594906B9C5}"/>
                </a:ext>
              </a:extLst>
            </p:cNvPr>
            <p:cNvSpPr/>
            <p:nvPr/>
          </p:nvSpPr>
          <p:spPr>
            <a:xfrm>
              <a:off x="2362464" y="-917904"/>
              <a:ext cx="6497782" cy="1086143"/>
            </a:xfrm>
            <a:prstGeom prst="wedgeEllipseCallout">
              <a:avLst>
                <a:gd name="adj1" fmla="val -63719"/>
                <a:gd name="adj2" fmla="val 166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if we could get everything we need to live without driving?</a:t>
              </a:r>
            </a:p>
          </p:txBody>
        </p:sp>
      </p:grp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664713-CBA8-45CE-AD48-173D4C807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38" y="1874927"/>
            <a:ext cx="3723569" cy="2958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F9DCD6-84EF-433A-9AF2-1F34AF4875E6}"/>
              </a:ext>
            </a:extLst>
          </p:cNvPr>
          <p:cNvSpPr txBox="1"/>
          <p:nvPr/>
        </p:nvSpPr>
        <p:spPr>
          <a:xfrm>
            <a:off x="4407565" y="1874927"/>
            <a:ext cx="4405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‘15 minute cities’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‘20 minute neighbourhoods’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are being created in places like Paris and Melbourne.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these areas people’s homes are close to shops, schools, doctors, workplaces and parks.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They can reach all their needs without having to use a car.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9EF45B-A89B-4484-A614-F15EE4D2A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126" y="2861147"/>
            <a:ext cx="949804" cy="9503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9B84A28-8D56-48D9-AE9E-5A393AEC8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996" y="3108632"/>
            <a:ext cx="1167958" cy="116795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A3BAE2F-6E25-4EE5-BFBD-B9D164CE6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36935" y="3470245"/>
            <a:ext cx="1530936" cy="135302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13F63A-C353-492A-99CE-43BCC2C6D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4273" y="2899901"/>
            <a:ext cx="1077111" cy="107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person, street&#10;&#10;Description automatically generated">
            <a:extLst>
              <a:ext uri="{FF2B5EF4-FFF2-40B4-BE49-F238E27FC236}">
                <a16:creationId xmlns:a16="http://schemas.microsoft.com/office/drawing/2014/main" id="{CD7B7607-26A5-404D-9F3B-D984B17DC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939" y="1788706"/>
            <a:ext cx="3275065" cy="2517358"/>
          </a:xfrm>
          <a:prstGeom prst="rect">
            <a:avLst/>
          </a:prstGeom>
        </p:spPr>
      </p:pic>
      <p:pic>
        <p:nvPicPr>
          <p:cNvPr id="5" name="Picture 4" descr="Traffic on the street&#10;&#10;Description automatically generated with low confidence">
            <a:extLst>
              <a:ext uri="{FF2B5EF4-FFF2-40B4-BE49-F238E27FC236}">
                <a16:creationId xmlns:a16="http://schemas.microsoft.com/office/drawing/2014/main" id="{D32D1255-4618-4C0E-B230-E48EF3909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30819" y="1788706"/>
            <a:ext cx="3509745" cy="2517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A5737-8164-44DD-AC24-4DBAF660F165}"/>
              </a:ext>
            </a:extLst>
          </p:cNvPr>
          <p:cNvSpPr txBox="1"/>
          <p:nvPr/>
        </p:nvSpPr>
        <p:spPr>
          <a:xfrm>
            <a:off x="1335640" y="4477222"/>
            <a:ext cx="71302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Less traffic makes more space for people and cleaner air!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When cycling or walking in busy streets, you’ll often breathe cleaner air rather than sitting inside cars where the dirty air gets trapped.</a:t>
            </a:r>
          </a:p>
          <a:p>
            <a:endParaRPr lang="en-GB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16A9AC-1DAF-47F8-ABE4-66FCB215D5AF}"/>
              </a:ext>
            </a:extLst>
          </p:cNvPr>
          <p:cNvGrpSpPr/>
          <p:nvPr/>
        </p:nvGrpSpPr>
        <p:grpSpPr>
          <a:xfrm>
            <a:off x="525988" y="553293"/>
            <a:ext cx="9491316" cy="1064254"/>
            <a:chOff x="21046" y="-832565"/>
            <a:chExt cx="8292476" cy="912380"/>
          </a:xfrm>
        </p:grpSpPr>
        <p:pic>
          <p:nvPicPr>
            <p:cNvPr id="8" name="Picture 4" descr="bird.jpg">
              <a:extLst>
                <a:ext uri="{FF2B5EF4-FFF2-40B4-BE49-F238E27FC236}">
                  <a16:creationId xmlns:a16="http://schemas.microsoft.com/office/drawing/2014/main" id="{4FD6176C-C47C-46DC-A4DE-DE65ADA25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3C9C27BF-59C2-4614-BC66-9713706306F5}"/>
                </a:ext>
              </a:extLst>
            </p:cNvPr>
            <p:cNvSpPr/>
            <p:nvPr/>
          </p:nvSpPr>
          <p:spPr>
            <a:xfrm>
              <a:off x="1815740" y="-832565"/>
              <a:ext cx="6497782" cy="912380"/>
            </a:xfrm>
            <a:prstGeom prst="wedgeEllipseCallout">
              <a:avLst>
                <a:gd name="adj1" fmla="val -57495"/>
                <a:gd name="adj2" fmla="val -6063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which street would you prefer to walk or cycle?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42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road, street&#10;&#10;Description automatically generated">
            <a:extLst>
              <a:ext uri="{FF2B5EF4-FFF2-40B4-BE49-F238E27FC236}">
                <a16:creationId xmlns:a16="http://schemas.microsoft.com/office/drawing/2014/main" id="{07581776-D4E4-4C04-83CB-013787488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962" y="2145782"/>
            <a:ext cx="1901436" cy="1426077"/>
          </a:xfrm>
          <a:prstGeom prst="rect">
            <a:avLst/>
          </a:prstGeom>
        </p:spPr>
      </p:pic>
      <p:pic>
        <p:nvPicPr>
          <p:cNvPr id="5" name="Picture 4" descr="A picture containing building, outdoor, way, sidewalk&#10;&#10;Description automatically generated">
            <a:extLst>
              <a:ext uri="{FF2B5EF4-FFF2-40B4-BE49-F238E27FC236}">
                <a16:creationId xmlns:a16="http://schemas.microsoft.com/office/drawing/2014/main" id="{45CEF956-8E45-447C-A914-C41682F6F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622" y="4194119"/>
            <a:ext cx="2893292" cy="1627476"/>
          </a:xfrm>
          <a:prstGeom prst="rect">
            <a:avLst/>
          </a:prstGeom>
        </p:spPr>
      </p:pic>
      <p:pic>
        <p:nvPicPr>
          <p:cNvPr id="6" name="Picture 5" descr="A picture containing road, outdoor, way, sidewalk&#10;&#10;Description automatically generated">
            <a:extLst>
              <a:ext uri="{FF2B5EF4-FFF2-40B4-BE49-F238E27FC236}">
                <a16:creationId xmlns:a16="http://schemas.microsoft.com/office/drawing/2014/main" id="{E621B9C8-0C91-42D0-A01A-A15C4FED8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22" y="1763591"/>
            <a:ext cx="1726440" cy="2301920"/>
          </a:xfrm>
          <a:prstGeom prst="rect">
            <a:avLst/>
          </a:prstGeom>
        </p:spPr>
      </p:pic>
      <p:pic>
        <p:nvPicPr>
          <p:cNvPr id="7" name="Picture 6" descr="A kid riding a skateboard&#10;&#10;Description automatically generated with medium confidence">
            <a:extLst>
              <a:ext uri="{FF2B5EF4-FFF2-40B4-BE49-F238E27FC236}">
                <a16:creationId xmlns:a16="http://schemas.microsoft.com/office/drawing/2014/main" id="{3CFA8F8A-D304-4712-9F41-1A1E01201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653" y="1942218"/>
            <a:ext cx="1506083" cy="2084406"/>
          </a:xfrm>
          <a:prstGeom prst="rect">
            <a:avLst/>
          </a:prstGeom>
        </p:spPr>
      </p:pic>
      <p:pic>
        <p:nvPicPr>
          <p:cNvPr id="8" name="Picture 7" descr="A picture containing text, outdoor, road, street&#10;&#10;Description automatically generated">
            <a:extLst>
              <a:ext uri="{FF2B5EF4-FFF2-40B4-BE49-F238E27FC236}">
                <a16:creationId xmlns:a16="http://schemas.microsoft.com/office/drawing/2014/main" id="{E97D030C-1E8A-442D-83FD-C6D3475C9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94" y="3342258"/>
            <a:ext cx="2447915" cy="1512432"/>
          </a:xfrm>
          <a:prstGeom prst="rect">
            <a:avLst/>
          </a:prstGeom>
        </p:spPr>
      </p:pic>
      <p:pic>
        <p:nvPicPr>
          <p:cNvPr id="9" name="Picture 8" descr="A picture containing outdoor, building, tree, street&#10;&#10;Description automatically generated">
            <a:extLst>
              <a:ext uri="{FF2B5EF4-FFF2-40B4-BE49-F238E27FC236}">
                <a16:creationId xmlns:a16="http://schemas.microsoft.com/office/drawing/2014/main" id="{59C46DE2-C5EB-43CB-9C90-D660E530F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6835" y="4187033"/>
            <a:ext cx="2002971" cy="13353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9AD4E95-7428-4F87-8378-98B935B98F11}"/>
              </a:ext>
            </a:extLst>
          </p:cNvPr>
          <p:cNvGrpSpPr/>
          <p:nvPr/>
        </p:nvGrpSpPr>
        <p:grpSpPr>
          <a:xfrm>
            <a:off x="1301981" y="452084"/>
            <a:ext cx="8746146" cy="1330104"/>
            <a:chOff x="21046" y="-803401"/>
            <a:chExt cx="8839200" cy="1140292"/>
          </a:xfrm>
        </p:grpSpPr>
        <p:pic>
          <p:nvPicPr>
            <p:cNvPr id="11" name="Picture 4" descr="bird.jpg">
              <a:extLst>
                <a:ext uri="{FF2B5EF4-FFF2-40B4-BE49-F238E27FC236}">
                  <a16:creationId xmlns:a16="http://schemas.microsoft.com/office/drawing/2014/main" id="{3D869788-DA7F-4A2F-8092-271E9BEAB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862" t="12629" r="12186" b="15943"/>
            <a:stretch/>
          </p:blipFill>
          <p:spPr bwMode="auto">
            <a:xfrm>
              <a:off x="21046" y="-718062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B005B259-763A-4EBE-9385-6B2D77F3B4EE}"/>
                </a:ext>
              </a:extLst>
            </p:cNvPr>
            <p:cNvSpPr/>
            <p:nvPr/>
          </p:nvSpPr>
          <p:spPr>
            <a:xfrm>
              <a:off x="2165177" y="-803401"/>
              <a:ext cx="6695069" cy="1140292"/>
            </a:xfrm>
            <a:prstGeom prst="wedgeEllipseCallout">
              <a:avLst>
                <a:gd name="adj1" fmla="val -61954"/>
                <a:gd name="adj2" fmla="val -5292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can we reduce air pollution and make streets more people-friendly?</a:t>
              </a:r>
            </a:p>
          </p:txBody>
        </p:sp>
      </p:grpSp>
      <p:pic>
        <p:nvPicPr>
          <p:cNvPr id="13" name="Picture 12" descr="A picture containing LEGO, toy, vector graphics&#10;&#10;Description automatically generated">
            <a:extLst>
              <a:ext uri="{FF2B5EF4-FFF2-40B4-BE49-F238E27FC236}">
                <a16:creationId xmlns:a16="http://schemas.microsoft.com/office/drawing/2014/main" id="{0C90A788-57E7-4C3C-AE63-A453B442E1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850" t="14877" r="11984" b="17327"/>
          <a:stretch/>
        </p:blipFill>
        <p:spPr>
          <a:xfrm>
            <a:off x="953486" y="1573673"/>
            <a:ext cx="1611456" cy="169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1E465D-A347-4888-81CA-3866DB66F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354" r="3967"/>
          <a:stretch/>
        </p:blipFill>
        <p:spPr>
          <a:xfrm>
            <a:off x="4470135" y="2888203"/>
            <a:ext cx="3335787" cy="27622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15A3D5-A3D2-4503-AF51-5D0B2E54446E}"/>
              </a:ext>
            </a:extLst>
          </p:cNvPr>
          <p:cNvGrpSpPr/>
          <p:nvPr/>
        </p:nvGrpSpPr>
        <p:grpSpPr>
          <a:xfrm>
            <a:off x="952660" y="585200"/>
            <a:ext cx="9413966" cy="1064254"/>
            <a:chOff x="21046" y="-917904"/>
            <a:chExt cx="8839200" cy="912380"/>
          </a:xfrm>
        </p:grpSpPr>
        <p:pic>
          <p:nvPicPr>
            <p:cNvPr id="7" name="Picture 4" descr="bird.jpg">
              <a:extLst>
                <a:ext uri="{FF2B5EF4-FFF2-40B4-BE49-F238E27FC236}">
                  <a16:creationId xmlns:a16="http://schemas.microsoft.com/office/drawing/2014/main" id="{791D66C0-65C0-44DA-B6B6-C84F673DA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B4D5EEA6-F4EA-41BD-8C34-66FC7FBE651A}"/>
                </a:ext>
              </a:extLst>
            </p:cNvPr>
            <p:cNvSpPr/>
            <p:nvPr/>
          </p:nvSpPr>
          <p:spPr>
            <a:xfrm>
              <a:off x="2175833" y="-917904"/>
              <a:ext cx="6684413" cy="912380"/>
            </a:xfrm>
            <a:prstGeom prst="wedgeEllipseCallout">
              <a:avLst>
                <a:gd name="adj1" fmla="val -61455"/>
                <a:gd name="adj2" fmla="val 648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need to persuade people to drive less.</a:t>
              </a:r>
              <a:endParaRPr lang="en-GB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699B5FE-2D4F-480E-B19B-80813A3635C1}"/>
              </a:ext>
            </a:extLst>
          </p:cNvPr>
          <p:cNvSpPr txBox="1"/>
          <p:nvPr/>
        </p:nvSpPr>
        <p:spPr>
          <a:xfrm>
            <a:off x="2682361" y="2029675"/>
            <a:ext cx="5703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Give your car the day off!</a:t>
            </a:r>
            <a:endParaRPr lang="en-GB" sz="2000" b="1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0058036-6C0E-431B-8EF2-BA0FB7EC5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616" y="3620394"/>
            <a:ext cx="1113976" cy="111460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208ABDB-BD31-40D7-8F58-B0D1907DA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592" y="4094552"/>
            <a:ext cx="1248779" cy="124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BED323-794B-4DC0-9DB2-AF55FBED5F1C}"/>
              </a:ext>
            </a:extLst>
          </p:cNvPr>
          <p:cNvSpPr txBox="1">
            <a:spLocks/>
          </p:cNvSpPr>
          <p:nvPr/>
        </p:nvSpPr>
        <p:spPr>
          <a:xfrm>
            <a:off x="2670866" y="1941244"/>
            <a:ext cx="6452586" cy="3277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We can change our behaviour! </a:t>
            </a:r>
          </a:p>
          <a:p>
            <a:pPr>
              <a:spcAft>
                <a:spcPts val="1200"/>
              </a:spcAf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Businesses and schools were shut and more people have had to work from home – less traffic.</a:t>
            </a:r>
          </a:p>
          <a:p>
            <a:pPr>
              <a:spcAft>
                <a:spcPts val="1200"/>
              </a:spcAf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Closed shops meant more online shopping from home.</a:t>
            </a:r>
          </a:p>
          <a:p>
            <a:pPr>
              <a:spcAft>
                <a:spcPts val="1200"/>
              </a:spcAf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As sports centres and gyms were closed, more people enjoyed walking and cycling for leisure.</a:t>
            </a:r>
          </a:p>
          <a:p>
            <a:pPr>
              <a:spcAft>
                <a:spcPts val="1200"/>
              </a:spcAf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Some streets were closed to cars and vans to allow for safe distancing.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38F56E47-6E18-4608-B05C-85AA6DDA4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93" y="1941244"/>
            <a:ext cx="1352150" cy="135215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569180F-082E-4C48-A3E2-29CC58A0B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99" y="3126554"/>
            <a:ext cx="405836" cy="75285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60C8D11-46E7-43D2-B11D-D03256E7B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723" y="3149196"/>
            <a:ext cx="1415142" cy="7075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B0D1CA-F751-4505-B7E2-60983B42E84F}"/>
              </a:ext>
            </a:extLst>
          </p:cNvPr>
          <p:cNvGrpSpPr/>
          <p:nvPr/>
        </p:nvGrpSpPr>
        <p:grpSpPr>
          <a:xfrm>
            <a:off x="490387" y="4330300"/>
            <a:ext cx="1959259" cy="1236782"/>
            <a:chOff x="490387" y="4330300"/>
            <a:chExt cx="1959259" cy="1236782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54E3A94-194B-44A0-B8A6-46CEBAA81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387" y="4330300"/>
              <a:ext cx="1959259" cy="1236782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91DD9FE8-3D00-418E-99D8-9A5F029A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5485" y="4994894"/>
              <a:ext cx="386899" cy="38689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4E0479-ABD7-4D0D-B24C-EBF38C91CFD3}"/>
              </a:ext>
            </a:extLst>
          </p:cNvPr>
          <p:cNvGrpSpPr/>
          <p:nvPr/>
        </p:nvGrpSpPr>
        <p:grpSpPr>
          <a:xfrm>
            <a:off x="923845" y="431965"/>
            <a:ext cx="9310405" cy="1064254"/>
            <a:chOff x="21046" y="-917904"/>
            <a:chExt cx="7628035" cy="912380"/>
          </a:xfrm>
        </p:grpSpPr>
        <p:pic>
          <p:nvPicPr>
            <p:cNvPr id="11" name="Picture 4" descr="bird.jpg">
              <a:extLst>
                <a:ext uri="{FF2B5EF4-FFF2-40B4-BE49-F238E27FC236}">
                  <a16:creationId xmlns:a16="http://schemas.microsoft.com/office/drawing/2014/main" id="{565A02A5-1414-4517-871B-FD5541FF5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9FDC5FED-E417-417F-A626-EF228A493282}"/>
                </a:ext>
              </a:extLst>
            </p:cNvPr>
            <p:cNvSpPr/>
            <p:nvPr/>
          </p:nvSpPr>
          <p:spPr>
            <a:xfrm>
              <a:off x="2362464" y="-917904"/>
              <a:ext cx="5286617" cy="912380"/>
            </a:xfrm>
            <a:prstGeom prst="wedgeEllipseCallout">
              <a:avLst>
                <a:gd name="adj1" fmla="val -63719"/>
                <a:gd name="adj2" fmla="val 166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have we learnt from the pandemic lockdowns?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A3AEFF5-D065-4BEB-81A8-94042D760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3807" y="3959507"/>
            <a:ext cx="777977" cy="7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6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A7D147-49EE-472C-9179-D4559A799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5808"/>
          </a:xfrm>
          <a:prstGeom prst="rect">
            <a:avLst/>
          </a:prstGeom>
        </p:spPr>
      </p:pic>
      <p:pic>
        <p:nvPicPr>
          <p:cNvPr id="5" name="Online Media 4" title="Clean Air Day 2021 Key Stage 2 Competition launch">
            <a:hlinkClick r:id="" action="ppaction://media"/>
            <a:extLst>
              <a:ext uri="{FF2B5EF4-FFF2-40B4-BE49-F238E27FC236}">
                <a16:creationId xmlns:a16="http://schemas.microsoft.com/office/drawing/2014/main" id="{B1ED1E9D-1211-4D1C-8018-74F2F40967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4511" y="552713"/>
            <a:ext cx="8135856" cy="4596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8393" y="5446012"/>
            <a:ext cx="4946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https://www.youtube.com/watch?v=SeS1Ho5wbJc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91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AD377F-BFFB-486C-992D-507327FD7B46}"/>
              </a:ext>
            </a:extLst>
          </p:cNvPr>
          <p:cNvSpPr txBox="1"/>
          <p:nvPr/>
        </p:nvSpPr>
        <p:spPr>
          <a:xfrm>
            <a:off x="765348" y="1608415"/>
            <a:ext cx="9570454" cy="5026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your own or with a team of no more than five pupils,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a campaign to encourage people to leave cars at home whenever possible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make streets more </a:t>
            </a:r>
            <a:r>
              <a:rPr lang="en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people-friendly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Decide</a:t>
            </a:r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who</a:t>
            </a: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you would like to target with your campaign materials </a:t>
            </a:r>
          </a:p>
          <a:p>
            <a:pPr>
              <a:spcAft>
                <a:spcPts val="800"/>
              </a:spcAft>
            </a:pP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e.g. pupils (pester power), parents, local residents, businesses, school staff.</a:t>
            </a:r>
          </a:p>
          <a:p>
            <a:pPr>
              <a:spcAft>
                <a:spcPts val="800"/>
              </a:spcAft>
            </a:pPr>
            <a:endParaRPr lang="en-GB" sz="10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To help you decide </a:t>
            </a:r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</a:t>
            </a: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persuade people, talk to a few of your target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audience and find out for example:</a:t>
            </a:r>
          </a:p>
          <a:p>
            <a:pPr marL="1257300" lvl="2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they like about strolling or cycling in quiet streets and </a:t>
            </a:r>
          </a:p>
          <a:p>
            <a:pPr marL="1257300" lvl="2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they dislike about moving through busy roads,</a:t>
            </a:r>
          </a:p>
          <a:p>
            <a:pPr marL="1257300" lvl="2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about any advertisements or posters that they remember, and which    persuaded them to try something new.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en-GB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092DC6-DC07-487C-B511-0256F9E6A15D}"/>
              </a:ext>
            </a:extLst>
          </p:cNvPr>
          <p:cNvGrpSpPr/>
          <p:nvPr/>
        </p:nvGrpSpPr>
        <p:grpSpPr>
          <a:xfrm>
            <a:off x="1301983" y="386369"/>
            <a:ext cx="8643402" cy="1064254"/>
            <a:chOff x="346485" y="160338"/>
            <a:chExt cx="7247927" cy="1064254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B938F586-0D1D-4701-8F85-D1AB4F9E07DF}"/>
                </a:ext>
              </a:extLst>
            </p:cNvPr>
            <p:cNvSpPr/>
            <p:nvPr/>
          </p:nvSpPr>
          <p:spPr>
            <a:xfrm>
              <a:off x="2475346" y="160338"/>
              <a:ext cx="5119066" cy="1064254"/>
            </a:xfrm>
            <a:prstGeom prst="wedgeEllipseCallout">
              <a:avLst>
                <a:gd name="adj1" fmla="val -63918"/>
                <a:gd name="adj2" fmla="val -75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en-GB" sz="2400" b="1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Here’s what you need to do:</a:t>
              </a:r>
            </a:p>
          </p:txBody>
        </p:sp>
        <p:pic>
          <p:nvPicPr>
            <p:cNvPr id="7" name="Picture 4" descr="bird.jpg">
              <a:extLst>
                <a:ext uri="{FF2B5EF4-FFF2-40B4-BE49-F238E27FC236}">
                  <a16:creationId xmlns:a16="http://schemas.microsoft.com/office/drawing/2014/main" id="{5FA70887-64DA-4073-BD1F-BB2809FAE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62" t="12629" r="12186" b="15943"/>
            <a:stretch/>
          </p:blipFill>
          <p:spPr bwMode="auto">
            <a:xfrm>
              <a:off x="346485" y="221406"/>
              <a:ext cx="1361836" cy="953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95886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130C5-82BD-49B6-AA66-DF8FD526EDF7}"/>
              </a:ext>
            </a:extLst>
          </p:cNvPr>
          <p:cNvSpPr txBox="1"/>
          <p:nvPr/>
        </p:nvSpPr>
        <p:spPr>
          <a:xfrm>
            <a:off x="996593" y="1615774"/>
            <a:ext cx="9126163" cy="317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this information to think about the best way to encourage people to leave their cars at home and make streets more </a:t>
            </a:r>
            <a:r>
              <a:rPr lang="en-GB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people-friendly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make at least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different types of campaign materials from the following list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15000"/>
              </a:lnSpc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in a front-page article for your local newspaper or school newsletter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 a comic strip or simple flip cartoon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you’re musical write a song or rap or poem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your artistic skills to draw a colourful poster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 T-shirt with an eye-catching slogan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431226-9366-4D74-8B8D-AD7238D7557E}"/>
              </a:ext>
            </a:extLst>
          </p:cNvPr>
          <p:cNvGrpSpPr/>
          <p:nvPr/>
        </p:nvGrpSpPr>
        <p:grpSpPr>
          <a:xfrm>
            <a:off x="682531" y="419634"/>
            <a:ext cx="10249171" cy="1064254"/>
            <a:chOff x="346485" y="160338"/>
            <a:chExt cx="6654678" cy="1064254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F64E356A-657B-4C43-841D-7D51480E4F8C}"/>
                </a:ext>
              </a:extLst>
            </p:cNvPr>
            <p:cNvSpPr/>
            <p:nvPr/>
          </p:nvSpPr>
          <p:spPr>
            <a:xfrm>
              <a:off x="2023181" y="160338"/>
              <a:ext cx="4977982" cy="1064254"/>
            </a:xfrm>
            <a:prstGeom prst="wedgeEllipseCallout">
              <a:avLst>
                <a:gd name="adj1" fmla="val -57946"/>
                <a:gd name="adj2" fmla="val 1758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Plan your campaign!</a:t>
              </a:r>
              <a:endPara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4" descr="bird.jpg">
              <a:extLst>
                <a:ext uri="{FF2B5EF4-FFF2-40B4-BE49-F238E27FC236}">
                  <a16:creationId xmlns:a16="http://schemas.microsoft.com/office/drawing/2014/main" id="{33A222A5-F06C-4B70-9A09-3CC8214CB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62" t="12629" r="12186" b="15943"/>
            <a:stretch/>
          </p:blipFill>
          <p:spPr bwMode="auto">
            <a:xfrm>
              <a:off x="346485" y="221406"/>
              <a:ext cx="1361836" cy="953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9">
            <a:extLst>
              <a:ext uri="{FF2B5EF4-FFF2-40B4-BE49-F238E27FC236}">
                <a16:creationId xmlns:a16="http://schemas.microsoft.com/office/drawing/2014/main" id="{FE12542C-B6D9-41FC-95ED-0C8891B6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61" y="4464323"/>
            <a:ext cx="1549443" cy="99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writing implement, stationary, pencil&#10;&#10;Description automatically generated">
            <a:extLst>
              <a:ext uri="{FF2B5EF4-FFF2-40B4-BE49-F238E27FC236}">
                <a16:creationId xmlns:a16="http://schemas.microsoft.com/office/drawing/2014/main" id="{40B07A54-F050-45AC-A6B5-48B5AB6DD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107" y="4726635"/>
            <a:ext cx="1501159" cy="9968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D2C84EF-9CDA-40E4-B423-3E3F71940E4B}"/>
              </a:ext>
            </a:extLst>
          </p:cNvPr>
          <p:cNvGrpSpPr/>
          <p:nvPr/>
        </p:nvGrpSpPr>
        <p:grpSpPr>
          <a:xfrm>
            <a:off x="2928838" y="4545710"/>
            <a:ext cx="1289027" cy="1557027"/>
            <a:chOff x="346485" y="4139601"/>
            <a:chExt cx="1034472" cy="155702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F35E07-13D3-4ECB-9E29-B3C9EBD968B7}"/>
                </a:ext>
              </a:extLst>
            </p:cNvPr>
            <p:cNvGrpSpPr/>
            <p:nvPr/>
          </p:nvGrpSpPr>
          <p:grpSpPr>
            <a:xfrm>
              <a:off x="346485" y="4139601"/>
              <a:ext cx="1034472" cy="1557027"/>
              <a:chOff x="346485" y="4139601"/>
              <a:chExt cx="1034472" cy="155702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0D4CB45-1745-44F5-9EB2-725D67BC8161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485" y="4139601"/>
                <a:ext cx="1034472" cy="15570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DCC9D9-3150-47A0-AB58-5643716D95DC}"/>
                  </a:ext>
                </a:extLst>
              </p:cNvPr>
              <p:cNvSpPr txBox="1"/>
              <p:nvPr/>
            </p:nvSpPr>
            <p:spPr>
              <a:xfrm>
                <a:off x="701964" y="4710545"/>
                <a:ext cx="360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/>
              </a:p>
            </p:txBody>
          </p:sp>
        </p:grp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9870828B-D097-45E7-A92F-2AEB8C33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171" y="4629159"/>
              <a:ext cx="531803" cy="532103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CF03DEBB-0DD5-48A1-AF3D-37C993178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96037">
            <a:off x="1443618" y="4803203"/>
            <a:ext cx="694240" cy="8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10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7B44-DB61-6C40-9A88-7E1110194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043" y="1526651"/>
            <a:ext cx="5659880" cy="1417435"/>
          </a:xfrm>
        </p:spPr>
        <p:txBody>
          <a:bodyPr>
            <a:normAutofit fontScale="90000"/>
          </a:bodyPr>
          <a:lstStyle/>
          <a:p>
            <a:pPr defTabSz="914400"/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6000" b="1" dirty="0">
                <a:solidFill>
                  <a:srgbClr val="7030A0"/>
                </a:solidFill>
              </a:rPr>
              <a:t/>
            </a:r>
            <a:br>
              <a:rPr lang="en-GB" sz="6000" b="1" dirty="0">
                <a:solidFill>
                  <a:srgbClr val="7030A0"/>
                </a:solidFill>
              </a:rPr>
            </a:br>
            <a:r>
              <a:rPr lang="en-GB" sz="7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luck!</a:t>
            </a:r>
            <a:endParaRPr lang="en-US" sz="7300" dirty="0">
              <a:solidFill>
                <a:srgbClr val="00B0F0"/>
              </a:solidFill>
              <a:latin typeface="VAGRundschrift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839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FCC666-79CF-4371-AE85-CADC5CE05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3"/>
            <a:ext cx="12192000" cy="68458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1AEEB8-B791-4CE9-BD76-7DD77B8B4C1A}"/>
              </a:ext>
            </a:extLst>
          </p:cNvPr>
          <p:cNvGrpSpPr/>
          <p:nvPr/>
        </p:nvGrpSpPr>
        <p:grpSpPr>
          <a:xfrm>
            <a:off x="1015567" y="515233"/>
            <a:ext cx="9410478" cy="942020"/>
            <a:chOff x="76464" y="4680"/>
            <a:chExt cx="8569058" cy="942020"/>
          </a:xfrm>
        </p:grpSpPr>
        <p:pic>
          <p:nvPicPr>
            <p:cNvPr id="8" name="Picture 4" descr="bird.jpg">
              <a:extLst>
                <a:ext uri="{FF2B5EF4-FFF2-40B4-BE49-F238E27FC236}">
                  <a16:creationId xmlns:a16="http://schemas.microsoft.com/office/drawing/2014/main" id="{949E5DFB-4303-46A3-BE66-01866AA94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62" t="12629" r="12186" b="15943"/>
            <a:stretch/>
          </p:blipFill>
          <p:spPr bwMode="auto">
            <a:xfrm>
              <a:off x="76464" y="129599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98EF40B1-1D55-4334-BD55-C791B6591024}"/>
                </a:ext>
              </a:extLst>
            </p:cNvPr>
            <p:cNvSpPr/>
            <p:nvPr/>
          </p:nvSpPr>
          <p:spPr>
            <a:xfrm>
              <a:off x="1864802" y="4680"/>
              <a:ext cx="6780720" cy="695044"/>
            </a:xfrm>
            <a:prstGeom prst="wedgeEllipseCallout">
              <a:avLst>
                <a:gd name="adj1" fmla="val -56088"/>
                <a:gd name="adj2" fmla="val 21242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Clean Air Day?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D73852A-F13D-46B8-9EEE-A69F93F48906}"/>
              </a:ext>
            </a:extLst>
          </p:cNvPr>
          <p:cNvSpPr txBox="1"/>
          <p:nvPr/>
        </p:nvSpPr>
        <p:spPr>
          <a:xfrm>
            <a:off x="4404608" y="2615169"/>
            <a:ext cx="4078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Clean Air Day focuses on awareness to air pollution and how it can be improved.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8CF3F-8158-46A7-BC13-B4007CBDE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4"/>
          <a:stretch/>
        </p:blipFill>
        <p:spPr>
          <a:xfrm>
            <a:off x="827945" y="2149005"/>
            <a:ext cx="3377497" cy="2559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1AB5F3-BEB0-457D-B984-D5AF8B2B7311}"/>
              </a:ext>
            </a:extLst>
          </p:cNvPr>
          <p:cNvSpPr txBox="1"/>
          <p:nvPr/>
        </p:nvSpPr>
        <p:spPr>
          <a:xfrm>
            <a:off x="4537613" y="3517060"/>
            <a:ext cx="381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B6F9F-32FB-49B9-92CA-9D9068DC5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5807"/>
          </a:xfrm>
          <a:prstGeom prst="rect">
            <a:avLst/>
          </a:prstGeom>
        </p:spPr>
      </p:pic>
      <p:pic>
        <p:nvPicPr>
          <p:cNvPr id="6" name="Online Media 5" title="My Journey Primary Clean Air film">
            <a:hlinkClick r:id="" action="ppaction://media"/>
            <a:extLst>
              <a:ext uri="{FF2B5EF4-FFF2-40B4-BE49-F238E27FC236}">
                <a16:creationId xmlns:a16="http://schemas.microsoft.com/office/drawing/2014/main" id="{EDDBD3D1-BF40-4AA3-8F5A-0EA55EDDCC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46231" y="552712"/>
            <a:ext cx="8117002" cy="4586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1421" y="5330469"/>
            <a:ext cx="4934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https://www.youtube.com/watch?v=FJg9-wpCazM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0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ffic on the street&#10;&#10;Description automatically generated with low confidence">
            <a:extLst>
              <a:ext uri="{FF2B5EF4-FFF2-40B4-BE49-F238E27FC236}">
                <a16:creationId xmlns:a16="http://schemas.microsoft.com/office/drawing/2014/main" id="{F82DE046-6619-47E3-8EF9-6A83E612E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2" t="-915" r="7363" b="915"/>
          <a:stretch/>
        </p:blipFill>
        <p:spPr>
          <a:xfrm flipH="1">
            <a:off x="765809" y="2030685"/>
            <a:ext cx="4053019" cy="36170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1AEEB8-B791-4CE9-BD76-7DD77B8B4C1A}"/>
              </a:ext>
            </a:extLst>
          </p:cNvPr>
          <p:cNvGrpSpPr/>
          <p:nvPr/>
        </p:nvGrpSpPr>
        <p:grpSpPr>
          <a:xfrm>
            <a:off x="1015567" y="515233"/>
            <a:ext cx="10594232" cy="1231404"/>
            <a:chOff x="76464" y="4680"/>
            <a:chExt cx="9646969" cy="1231404"/>
          </a:xfrm>
        </p:grpSpPr>
        <p:pic>
          <p:nvPicPr>
            <p:cNvPr id="8" name="Picture 4" descr="bird.jpg">
              <a:extLst>
                <a:ext uri="{FF2B5EF4-FFF2-40B4-BE49-F238E27FC236}">
                  <a16:creationId xmlns:a16="http://schemas.microsoft.com/office/drawing/2014/main" id="{949E5DFB-4303-46A3-BE66-01866AA94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62" t="12629" r="12186" b="15943"/>
            <a:stretch/>
          </p:blipFill>
          <p:spPr bwMode="auto">
            <a:xfrm>
              <a:off x="76464" y="129599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98EF40B1-1D55-4334-BD55-C791B6591024}"/>
                </a:ext>
              </a:extLst>
            </p:cNvPr>
            <p:cNvSpPr/>
            <p:nvPr/>
          </p:nvSpPr>
          <p:spPr>
            <a:xfrm>
              <a:off x="1864802" y="4680"/>
              <a:ext cx="7858631" cy="1231404"/>
            </a:xfrm>
            <a:prstGeom prst="wedgeEllipseCallout">
              <a:avLst>
                <a:gd name="adj1" fmla="val -55075"/>
                <a:gd name="adj2" fmla="val -452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the main source of air pollution in the UK?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8097093-0184-486C-96A1-2CFD87CC9364}"/>
              </a:ext>
            </a:extLst>
          </p:cNvPr>
          <p:cNvSpPr txBox="1"/>
          <p:nvPr/>
        </p:nvSpPr>
        <p:spPr>
          <a:xfrm>
            <a:off x="5225771" y="2485693"/>
            <a:ext cx="206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Transport!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3852A-F13D-46B8-9EEE-A69F93F48906}"/>
              </a:ext>
            </a:extLst>
          </p:cNvPr>
          <p:cNvSpPr txBox="1"/>
          <p:nvPr/>
        </p:nvSpPr>
        <p:spPr>
          <a:xfrm>
            <a:off x="5225771" y="3357038"/>
            <a:ext cx="3324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27% of total UK greenhouse gas emissions in 2019 came from vehicles!</a:t>
            </a:r>
          </a:p>
        </p:txBody>
      </p:sp>
    </p:spTree>
    <p:extLst>
      <p:ext uri="{BB962C8B-B14F-4D97-AF65-F5344CB8AC3E}">
        <p14:creationId xmlns:p14="http://schemas.microsoft.com/office/powerpoint/2010/main" val="403863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0D204F-33B7-44AC-AAC8-BF0491A7B8ED}"/>
              </a:ext>
            </a:extLst>
          </p:cNvPr>
          <p:cNvGrpSpPr/>
          <p:nvPr/>
        </p:nvGrpSpPr>
        <p:grpSpPr>
          <a:xfrm>
            <a:off x="1103881" y="597127"/>
            <a:ext cx="10485368" cy="1092868"/>
            <a:chOff x="-87922" y="175887"/>
            <a:chExt cx="10485368" cy="1092868"/>
          </a:xfrm>
        </p:grpSpPr>
        <p:pic>
          <p:nvPicPr>
            <p:cNvPr id="5" name="Picture 4" descr="bird.jpg">
              <a:extLst>
                <a:ext uri="{FF2B5EF4-FFF2-40B4-BE49-F238E27FC236}">
                  <a16:creationId xmlns:a16="http://schemas.microsoft.com/office/drawing/2014/main" id="{39C451BD-174A-4F0F-B160-65E0C0F37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62" t="12629" r="12186" b="15943"/>
            <a:stretch/>
          </p:blipFill>
          <p:spPr bwMode="auto">
            <a:xfrm>
              <a:off x="-87922" y="263163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C308998D-BEA5-4D1D-BD13-76341BC4277E}"/>
                </a:ext>
              </a:extLst>
            </p:cNvPr>
            <p:cNvSpPr/>
            <p:nvPr/>
          </p:nvSpPr>
          <p:spPr>
            <a:xfrm>
              <a:off x="1643864" y="175887"/>
              <a:ext cx="8753582" cy="1092868"/>
            </a:xfrm>
            <a:prstGeom prst="wedgeEllipseCallout">
              <a:avLst>
                <a:gd name="adj1" fmla="val -54599"/>
                <a:gd name="adj2" fmla="val -564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types of air pollutants do </a:t>
              </a:r>
            </a:p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petrol and diesel road vehicles release?</a:t>
              </a:r>
            </a:p>
          </p:txBody>
        </p:sp>
      </p:grpSp>
      <p:pic>
        <p:nvPicPr>
          <p:cNvPr id="7" name="Picture 6" descr="Application, icon&#10;&#10;Description automatically generated">
            <a:extLst>
              <a:ext uri="{FF2B5EF4-FFF2-40B4-BE49-F238E27FC236}">
                <a16:creationId xmlns:a16="http://schemas.microsoft.com/office/drawing/2014/main" id="{A718930D-5177-48EF-B944-854ED7878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16" y="2234786"/>
            <a:ext cx="2931565" cy="2933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44CF3A-0A64-4ADF-ABCC-68683E04D40C}"/>
              </a:ext>
            </a:extLst>
          </p:cNvPr>
          <p:cNvSpPr txBox="1"/>
          <p:nvPr/>
        </p:nvSpPr>
        <p:spPr>
          <a:xfrm>
            <a:off x="3774047" y="2407673"/>
            <a:ext cx="513925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Greenhouse gases 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such as carbon dioxide (CO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Gases that are bad for our health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like nitrogen dioxide (NO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Particulate matter (PM)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invisible tiny dust particles in the smoke           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from exhaust pipes, and from the wear and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tear of tyres and brakes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(also released by electric cars!)</a:t>
            </a:r>
          </a:p>
        </p:txBody>
      </p:sp>
    </p:spTree>
    <p:extLst>
      <p:ext uri="{BB962C8B-B14F-4D97-AF65-F5344CB8AC3E}">
        <p14:creationId xmlns:p14="http://schemas.microsoft.com/office/powerpoint/2010/main" val="27813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096B98-525E-4926-AA4C-B669D2601BDB}"/>
              </a:ext>
            </a:extLst>
          </p:cNvPr>
          <p:cNvGrpSpPr/>
          <p:nvPr/>
        </p:nvGrpSpPr>
        <p:grpSpPr>
          <a:xfrm>
            <a:off x="838627" y="547989"/>
            <a:ext cx="9674320" cy="838163"/>
            <a:chOff x="21046" y="-853627"/>
            <a:chExt cx="9674320" cy="838163"/>
          </a:xfrm>
        </p:grpSpPr>
        <p:pic>
          <p:nvPicPr>
            <p:cNvPr id="5" name="Picture 4" descr="bird.jpg">
              <a:extLst>
                <a:ext uri="{FF2B5EF4-FFF2-40B4-BE49-F238E27FC236}">
                  <a16:creationId xmlns:a16="http://schemas.microsoft.com/office/drawing/2014/main" id="{9CA9DAA6-ED49-4F88-9FC2-6BFBD0F68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F0C973F3-9E14-4C3E-A5DB-70166E486979}"/>
                </a:ext>
              </a:extLst>
            </p:cNvPr>
            <p:cNvSpPr/>
            <p:nvPr/>
          </p:nvSpPr>
          <p:spPr>
            <a:xfrm>
              <a:off x="2238527" y="-853627"/>
              <a:ext cx="7456839" cy="817101"/>
            </a:xfrm>
            <a:prstGeom prst="wedgeEllipseCallout">
              <a:avLst>
                <a:gd name="adj1" fmla="val -62004"/>
                <a:gd name="adj2" fmla="val -472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is air pollution a problem?</a:t>
              </a:r>
            </a:p>
          </p:txBody>
        </p:sp>
      </p:grpSp>
      <p:sp>
        <p:nvSpPr>
          <p:cNvPr id="7" name="Rectangle 13">
            <a:extLst>
              <a:ext uri="{FF2B5EF4-FFF2-40B4-BE49-F238E27FC236}">
                <a16:creationId xmlns:a16="http://schemas.microsoft.com/office/drawing/2014/main" id="{AADCC9ED-8324-4E89-83DB-138ED4578F81}"/>
              </a:ext>
            </a:extLst>
          </p:cNvPr>
          <p:cNvSpPr txBox="1">
            <a:spLocks/>
          </p:cNvSpPr>
          <p:nvPr/>
        </p:nvSpPr>
        <p:spPr bwMode="auto">
          <a:xfrm>
            <a:off x="3395700" y="1751527"/>
            <a:ext cx="5400600" cy="442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causing the climate emergency!</a:t>
            </a:r>
          </a:p>
          <a:p>
            <a:pPr marL="0" indent="0">
              <a:buFont typeface="Arial" charset="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greenhouse gases produced by our road traffic are causing our planet to warm up.</a:t>
            </a:r>
          </a:p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Climate change is </a:t>
            </a:r>
          </a:p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warming the oceans and damaging coral reefs</a:t>
            </a:r>
          </a:p>
          <a:p>
            <a:pPr>
              <a:spcAft>
                <a:spcPts val="600"/>
              </a:spcAft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melting the ice sheets and harming many       Arctic and Antarctic animals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causing more forest fires, droughts and floods which harms wildlife and people </a:t>
            </a:r>
          </a:p>
          <a:p>
            <a:pPr marL="0" indent="0">
              <a:buFont typeface="Arial" charset="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20C61-0BA9-4D6F-855B-5F076A6B8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7" y="3242313"/>
            <a:ext cx="2193562" cy="1184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AF108-23D5-47B9-8E62-2C6341524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32" y="4674742"/>
            <a:ext cx="1984772" cy="992386"/>
          </a:xfrm>
          <a:prstGeom prst="rect">
            <a:avLst/>
          </a:prstGeom>
        </p:spPr>
      </p:pic>
      <p:pic>
        <p:nvPicPr>
          <p:cNvPr id="10" name="Picture 9" descr="Diagram, venn diagram&#10;&#10;Description automatically generated">
            <a:extLst>
              <a:ext uri="{FF2B5EF4-FFF2-40B4-BE49-F238E27FC236}">
                <a16:creationId xmlns:a16="http://schemas.microsoft.com/office/drawing/2014/main" id="{4A6F4889-CD53-4843-BE13-1584B8D7D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410" y="1884824"/>
            <a:ext cx="1200699" cy="118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ECC042-238C-4A07-9C92-EE495C7788BB}"/>
              </a:ext>
            </a:extLst>
          </p:cNvPr>
          <p:cNvGrpSpPr/>
          <p:nvPr/>
        </p:nvGrpSpPr>
        <p:grpSpPr>
          <a:xfrm>
            <a:off x="1118171" y="467612"/>
            <a:ext cx="10515600" cy="1109313"/>
            <a:chOff x="21046" y="-917904"/>
            <a:chExt cx="8793743" cy="951009"/>
          </a:xfrm>
        </p:grpSpPr>
        <p:pic>
          <p:nvPicPr>
            <p:cNvPr id="5" name="Picture 4" descr="bird.jpg">
              <a:extLst>
                <a:ext uri="{FF2B5EF4-FFF2-40B4-BE49-F238E27FC236}">
                  <a16:creationId xmlns:a16="http://schemas.microsoft.com/office/drawing/2014/main" id="{C0B81581-8FF2-4289-B6E4-3E60306CB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F2BDA36E-75FC-4833-AFF8-092EB7D0FCAC}"/>
                </a:ext>
              </a:extLst>
            </p:cNvPr>
            <p:cNvSpPr/>
            <p:nvPr/>
          </p:nvSpPr>
          <p:spPr>
            <a:xfrm>
              <a:off x="1689295" y="-917904"/>
              <a:ext cx="7125494" cy="951009"/>
            </a:xfrm>
            <a:prstGeom prst="wedgeEllipseCallout">
              <a:avLst>
                <a:gd name="adj1" fmla="val -55359"/>
                <a:gd name="adj2" fmla="val 309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is air pollution bad for our health?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22CBD0-C574-4775-BE15-4C12DB82BC4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72" y="1736333"/>
            <a:ext cx="2755186" cy="390594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56139541-958F-486B-B0EF-0565F002D0FE}"/>
              </a:ext>
            </a:extLst>
          </p:cNvPr>
          <p:cNvSpPr txBox="1">
            <a:spLocks/>
          </p:cNvSpPr>
          <p:nvPr/>
        </p:nvSpPr>
        <p:spPr bwMode="auto">
          <a:xfrm>
            <a:off x="4054556" y="1387885"/>
            <a:ext cx="5400600" cy="295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/>
                <a:cs typeface="MS P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7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17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Breathing high levels of air pollution damages our lungs and hearts. </a:t>
            </a:r>
          </a:p>
          <a:p>
            <a:pPr marL="0" indent="0">
              <a:buFont typeface="Arial" charset="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It is especially harmful for the young and old and people with breathing problems such as asthma.</a:t>
            </a:r>
          </a:p>
          <a:p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EC7EA-8FF1-4570-B7B9-BD9F85941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727" y="3912085"/>
            <a:ext cx="1253550" cy="125425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5651FF0-CF91-4C8E-9235-32C976A10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982" y="3844431"/>
            <a:ext cx="1339919" cy="16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4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BF513C-38C1-4945-A1F4-25DEBD4F85A5}"/>
              </a:ext>
            </a:extLst>
          </p:cNvPr>
          <p:cNvGrpSpPr/>
          <p:nvPr/>
        </p:nvGrpSpPr>
        <p:grpSpPr>
          <a:xfrm>
            <a:off x="1047008" y="576673"/>
            <a:ext cx="9227148" cy="1064254"/>
            <a:chOff x="21046" y="-917904"/>
            <a:chExt cx="7897393" cy="912380"/>
          </a:xfrm>
        </p:grpSpPr>
        <p:pic>
          <p:nvPicPr>
            <p:cNvPr id="5" name="Picture 4" descr="bird.jpg">
              <a:extLst>
                <a:ext uri="{FF2B5EF4-FFF2-40B4-BE49-F238E27FC236}">
                  <a16:creationId xmlns:a16="http://schemas.microsoft.com/office/drawing/2014/main" id="{B68BC085-90A0-4BBE-ADCB-4C5F701EC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02AF818A-2A2E-474C-8B25-E597BC53B106}"/>
                </a:ext>
              </a:extLst>
            </p:cNvPr>
            <p:cNvSpPr/>
            <p:nvPr/>
          </p:nvSpPr>
          <p:spPr>
            <a:xfrm>
              <a:off x="2362464" y="-917904"/>
              <a:ext cx="5555975" cy="912380"/>
            </a:xfrm>
            <a:prstGeom prst="wedgeEllipseCallout">
              <a:avLst>
                <a:gd name="adj1" fmla="val -63719"/>
                <a:gd name="adj2" fmla="val 166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is it good to walk, scoot or cycle?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80641E4-F402-4FEC-8235-ED90490B684E}"/>
              </a:ext>
            </a:extLst>
          </p:cNvPr>
          <p:cNvSpPr txBox="1"/>
          <p:nvPr/>
        </p:nvSpPr>
        <p:spPr>
          <a:xfrm>
            <a:off x="4309649" y="1896964"/>
            <a:ext cx="4163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Free exercise!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makes our bodies stronger and fitter.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makes us healthier.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helps us to concentrate and to learn.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makes us happier.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2DC55C-B1AA-4112-9E2E-3A8B00953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574" y="1838488"/>
            <a:ext cx="2126694" cy="1243644"/>
          </a:xfrm>
          <a:prstGeom prst="rect">
            <a:avLst/>
          </a:prstGeom>
        </p:spPr>
      </p:pic>
      <p:pic>
        <p:nvPicPr>
          <p:cNvPr id="8" name="Picture 7" descr="A picture containing transport, clipart&#10;&#10;Description automatically generated">
            <a:extLst>
              <a:ext uri="{FF2B5EF4-FFF2-40B4-BE49-F238E27FC236}">
                <a16:creationId xmlns:a16="http://schemas.microsoft.com/office/drawing/2014/main" id="{EAF82138-5F94-4BCF-BF84-5E7701DD31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683"/>
          <a:stretch/>
        </p:blipFill>
        <p:spPr>
          <a:xfrm>
            <a:off x="482886" y="3189626"/>
            <a:ext cx="2912270" cy="1403124"/>
          </a:xfrm>
          <a:prstGeom prst="rect">
            <a:avLst/>
          </a:prstGeom>
        </p:spPr>
      </p:pic>
      <p:pic>
        <p:nvPicPr>
          <p:cNvPr id="10" name="Picture 9" descr="A picture containing transport, clipart&#10;&#10;Description automatically generated">
            <a:extLst>
              <a:ext uri="{FF2B5EF4-FFF2-40B4-BE49-F238E27FC236}">
                <a16:creationId xmlns:a16="http://schemas.microsoft.com/office/drawing/2014/main" id="{A2F67B4C-15A8-4EB3-A5AE-C48A8AED09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37" t="11562" r="4963"/>
          <a:stretch/>
        </p:blipFill>
        <p:spPr>
          <a:xfrm>
            <a:off x="2813306" y="4404769"/>
            <a:ext cx="1983910" cy="15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5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1ACD34-419F-4AA3-ABC4-237D03B8BBC2}"/>
              </a:ext>
            </a:extLst>
          </p:cNvPr>
          <p:cNvSpPr txBox="1"/>
          <p:nvPr/>
        </p:nvSpPr>
        <p:spPr>
          <a:xfrm>
            <a:off x="5043562" y="1756883"/>
            <a:ext cx="50660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most of the time, cars are parked and not moving.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Cars usually carry only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people or fewer and take up the same space on the roads as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people cycling or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people walking.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803A69F-E7FD-4954-9304-A491D4324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406" y="3010022"/>
            <a:ext cx="994160" cy="97544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A50152B-B0AF-4719-9918-3E0FF6ABA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277" y="2874776"/>
            <a:ext cx="994160" cy="106384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7D206E3-9BDC-4AB5-8289-41CDD4023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284" y="3172148"/>
            <a:ext cx="994160" cy="975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04D85-AD68-40AB-B905-F48531D48C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214"/>
          <a:stretch/>
        </p:blipFill>
        <p:spPr>
          <a:xfrm flipH="1">
            <a:off x="1180526" y="1677130"/>
            <a:ext cx="3249197" cy="108588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16F13C3-EB2F-49B9-8EA3-466E74CF7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622" y="2881389"/>
            <a:ext cx="950812" cy="93291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19AC7C0-D204-4316-A5F0-AC794CA27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901" y="2842369"/>
            <a:ext cx="950812" cy="932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2B829-3170-4CA5-B1C7-EB0AD3CE0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606" y="4281372"/>
            <a:ext cx="2552831" cy="14923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D163D9-5503-4127-A451-27CFB11FB912}"/>
              </a:ext>
            </a:extLst>
          </p:cNvPr>
          <p:cNvGrpSpPr/>
          <p:nvPr/>
        </p:nvGrpSpPr>
        <p:grpSpPr>
          <a:xfrm>
            <a:off x="980773" y="432876"/>
            <a:ext cx="10043399" cy="1064254"/>
            <a:chOff x="21046" y="-917904"/>
            <a:chExt cx="8264317" cy="912380"/>
          </a:xfrm>
        </p:grpSpPr>
        <p:pic>
          <p:nvPicPr>
            <p:cNvPr id="13" name="Picture 4" descr="bird.jpg">
              <a:extLst>
                <a:ext uri="{FF2B5EF4-FFF2-40B4-BE49-F238E27FC236}">
                  <a16:creationId xmlns:a16="http://schemas.microsoft.com/office/drawing/2014/main" id="{73424F27-359C-4A91-9D77-39C54C84B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862" t="12629" r="12186" b="15943"/>
            <a:stretch/>
          </p:blipFill>
          <p:spPr bwMode="auto">
            <a:xfrm>
              <a:off x="21046" y="-832565"/>
              <a:ext cx="1361836" cy="817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024B2109-311F-4D3E-B006-71AC169A5901}"/>
                </a:ext>
              </a:extLst>
            </p:cNvPr>
            <p:cNvSpPr/>
            <p:nvPr/>
          </p:nvSpPr>
          <p:spPr>
            <a:xfrm>
              <a:off x="2291336" y="-917904"/>
              <a:ext cx="5994027" cy="912380"/>
            </a:xfrm>
            <a:prstGeom prst="wedgeEllipseCallout">
              <a:avLst>
                <a:gd name="adj1" fmla="val -63719"/>
                <a:gd name="adj2" fmla="val 166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Cars take up so much space on our streets!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7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1292</Words>
  <Application>Microsoft Office PowerPoint</Application>
  <PresentationFormat>Widescreen</PresentationFormat>
  <Paragraphs>161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Calibri</vt:lpstr>
      <vt:lpstr>Calibri Light</vt:lpstr>
      <vt:lpstr>Times New Roman</vt:lpstr>
      <vt:lpstr>VAGRundschriftD</vt:lpstr>
      <vt:lpstr>Office Theme</vt:lpstr>
      <vt:lpstr>       Clean Air Day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Good luck!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Robson, Alexandra</dc:creator>
  <cp:lastModifiedBy>Debs Orme</cp:lastModifiedBy>
  <cp:revision>6</cp:revision>
  <dcterms:created xsi:type="dcterms:W3CDTF">2021-05-05T14:14:41Z</dcterms:created>
  <dcterms:modified xsi:type="dcterms:W3CDTF">2021-06-10T11:51:47Z</dcterms:modified>
</cp:coreProperties>
</file>